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M7ytOQr93KwYgdQ5aaAz9264X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95" name="Google Shape;2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043418" y="0"/>
            <a:ext cx="414858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0"/>
            <a:ext cx="8043418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 amt="19999"/>
          </a:blip>
          <a:srcRect/>
          <a:stretch/>
        </p:blipFill>
        <p:spPr>
          <a:xfrm>
            <a:off x="0" y="0"/>
            <a:ext cx="80872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43417" y="-2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6803" y="805584"/>
            <a:ext cx="1242486" cy="179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745" y="586759"/>
            <a:ext cx="2589263" cy="169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745" y="2613272"/>
            <a:ext cx="2589263" cy="17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6745" y="4705892"/>
            <a:ext cx="2589263" cy="16312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905451" y="1728535"/>
            <a:ext cx="35775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Biuro</a:t>
            </a:r>
            <a:r>
              <a:rPr lang="en-US" sz="5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9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Konferencji</a:t>
            </a:r>
            <a:r>
              <a:rPr lang="en-US" sz="5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9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59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9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Wydarzeń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Politechniki</a:t>
            </a:r>
            <a:r>
              <a:rPr lang="en-US" sz="27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Wrocławskiej</a:t>
            </a:r>
            <a:endParaRPr sz="27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596803" y="5053299"/>
            <a:ext cx="2667985" cy="133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ul.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Janiszewskiego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50-372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endParaRPr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bud. D-20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685799" y="1665080"/>
            <a:ext cx="4352393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</a:t>
            </a:r>
            <a:r>
              <a:rPr lang="en-US" sz="1200" b="1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wyposażona</a:t>
            </a: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jest w:</a:t>
            </a:r>
            <a:endParaRPr dirty="0"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ekrany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projektory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mikroporty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stoły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Internet</a:t>
            </a:r>
            <a:endParaRPr dirty="0"/>
          </a:p>
          <a:p>
            <a:pPr marL="345439" marR="0" lvl="1" indent="-965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13" name="Google Shape;213;p10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10BD: 320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endParaRPr sz="3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owierzchnia</a:t>
            </a: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335,2 m²</a:t>
            </a:r>
            <a:endParaRPr dirty="0"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99" y="3325252"/>
            <a:ext cx="4257360" cy="257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9439" y="0"/>
            <a:ext cx="6422562" cy="6149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685799" y="1665080"/>
            <a:ext cx="4352393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wyposażona jest w:</a:t>
            </a:r>
            <a:endParaRPr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ekran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projektor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mikrofony, mikroporty</a:t>
            </a:r>
            <a:endParaRPr sz="1200" b="0" i="0" u="none" strike="noStrike" cap="none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stół</a:t>
            </a:r>
            <a:endParaRPr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oraz Internet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26" name="Google Shape;226;p11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10B: 160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endParaRPr sz="3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owierzchnia</a:t>
            </a: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167,6 m²</a:t>
            </a:r>
            <a:endParaRPr dirty="0"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351" y="114873"/>
            <a:ext cx="6501649" cy="603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799" y="3377976"/>
            <a:ext cx="3835413" cy="258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685799" y="1665080"/>
            <a:ext cx="4352393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</a:t>
            </a:r>
            <a:r>
              <a:rPr lang="en-US" sz="1200" b="1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wyposażona</a:t>
            </a: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jest w:</a:t>
            </a:r>
            <a:endParaRPr dirty="0"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ekran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projektor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mikroporty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stół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Internet</a:t>
            </a:r>
            <a:endParaRPr dirty="0"/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39" name="Google Shape;239;p12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10D: 160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owierzchnia</a:t>
            </a: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167,6 m²</a:t>
            </a:r>
            <a:endParaRPr dirty="0"/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9667" y="0"/>
            <a:ext cx="6522332" cy="614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799" y="3422307"/>
            <a:ext cx="3832414" cy="2562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1" y="0"/>
            <a:ext cx="12202290" cy="6858000"/>
          </a:xfrm>
          <a:custGeom>
            <a:avLst/>
            <a:gdLst/>
            <a:ahLst/>
            <a:cxnLst/>
            <a:rect l="l" t="t" r="r" b="b"/>
            <a:pathLst>
              <a:path w="3102956" h="452072" extrusionOk="0">
                <a:moveTo>
                  <a:pt x="0" y="0"/>
                </a:moveTo>
                <a:lnTo>
                  <a:pt x="3102956" y="0"/>
                </a:lnTo>
                <a:lnTo>
                  <a:pt x="3102956" y="452072"/>
                </a:lnTo>
                <a:lnTo>
                  <a:pt x="0" y="452072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83745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/>
          <p:nvPr/>
        </p:nvSpPr>
        <p:spPr>
          <a:xfrm>
            <a:off x="300948" y="3386290"/>
            <a:ext cx="11507057" cy="27605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1956" y="3584162"/>
            <a:ext cx="3592193" cy="236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9903" y="3584162"/>
            <a:ext cx="3592193" cy="236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703" y="3584162"/>
            <a:ext cx="3592193" cy="236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51288" y="6395624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55" name="Google Shape;255;p13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Sale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konferencyjne</a:t>
            </a: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nr 113, 114, 115</a:t>
            </a:r>
            <a:endParaRPr dirty="0"/>
          </a:p>
        </p:txBody>
      </p:sp>
      <p:sp>
        <p:nvSpPr>
          <p:cNvPr id="256" name="Google Shape;256;p13"/>
          <p:cNvSpPr txBox="1"/>
          <p:nvPr/>
        </p:nvSpPr>
        <p:spPr>
          <a:xfrm>
            <a:off x="8723636" y="366282"/>
            <a:ext cx="3084370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Każda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 pow. 70 m² </a:t>
            </a: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wyposażona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jest w: </a:t>
            </a:r>
            <a:endParaRPr dirty="0"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ekran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projektor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tablicę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suchościeralną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mikrofony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mikroporty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Internet</a:t>
            </a:r>
            <a:endParaRPr dirty="0"/>
          </a:p>
        </p:txBody>
      </p:sp>
      <p:sp>
        <p:nvSpPr>
          <p:cNvPr id="257" name="Google Shape;257;p13"/>
          <p:cNvSpPr txBox="1"/>
          <p:nvPr/>
        </p:nvSpPr>
        <p:spPr>
          <a:xfrm>
            <a:off x="8723636" y="1933760"/>
            <a:ext cx="3017083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Każda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dostępna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jest w </a:t>
            </a: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następujących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konfiguracjach</a:t>
            </a: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układ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szkolny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- 45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endParaRPr dirty="0"/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układ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teatralny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- 70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/>
          <p:nvPr/>
        </p:nvSpPr>
        <p:spPr>
          <a:xfrm>
            <a:off x="0" y="-12014"/>
            <a:ext cx="12192000" cy="6870013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73" y="659650"/>
            <a:ext cx="3105452" cy="567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244" y="666668"/>
            <a:ext cx="4025219" cy="235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3025" y="666668"/>
            <a:ext cx="4025219" cy="235770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3952283" y="4937602"/>
            <a:ext cx="724516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Możliwe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jest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również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wynajęcie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części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holu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głównego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parterze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budynku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maks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 125 m²) </a:t>
            </a:r>
            <a:b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ustawienie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tam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systemu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ekspozycyjnego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recepcji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stoisk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reklamowych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też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urządzenie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sesji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plakatowej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Powierzchnia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przeznaczona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może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być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stoiska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wystawiennicze</a:t>
            </a:r>
            <a:r>
              <a:rPr lang="pl-PL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jak również 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stand</a:t>
            </a:r>
            <a:r>
              <a:rPr lang="pl-PL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ścian</a:t>
            </a:r>
            <a:r>
              <a:rPr lang="pl-PL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promocyjn</a:t>
            </a:r>
            <a:r>
              <a:rPr lang="pl-PL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roll-up</a:t>
            </a:r>
            <a:r>
              <a:rPr lang="pl-PL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4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67" name="Google Shape;267;p14"/>
          <p:cNvSpPr txBox="1"/>
          <p:nvPr/>
        </p:nvSpPr>
        <p:spPr>
          <a:xfrm>
            <a:off x="3952283" y="3227250"/>
            <a:ext cx="7245164" cy="147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3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Kompleks wystawienniczy składa się z:</a:t>
            </a:r>
            <a:endParaRPr/>
          </a:p>
          <a:p>
            <a:pPr marL="496571" marR="0" lvl="1" indent="-2482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prawego foyer Sali Kongresowej, pow. 241,6 m²</a:t>
            </a:r>
            <a:endParaRPr/>
          </a:p>
          <a:p>
            <a:pPr marL="496571" marR="0" lvl="1" indent="-2482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lewego foyer Sali Kongresowej, pow. 179,1 m²</a:t>
            </a:r>
            <a:endParaRPr/>
          </a:p>
          <a:p>
            <a:pPr marL="496571" marR="0" lvl="1" indent="-2482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antresoli, pow. 217,0 m²</a:t>
            </a:r>
            <a:endParaRPr/>
          </a:p>
        </p:txBody>
      </p:sp>
      <p:grpSp>
        <p:nvGrpSpPr>
          <p:cNvPr id="268" name="Google Shape;268;p14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269" name="Google Shape;269;p14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270" name="Google Shape;27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14"/>
          <p:cNvGrpSpPr/>
          <p:nvPr/>
        </p:nvGrpSpPr>
        <p:grpSpPr>
          <a:xfrm>
            <a:off x="1" y="493724"/>
            <a:ext cx="7335747" cy="775597"/>
            <a:chOff x="1" y="599470"/>
            <a:chExt cx="7335747" cy="775597"/>
          </a:xfrm>
        </p:grpSpPr>
        <p:sp>
          <p:nvSpPr>
            <p:cNvPr id="272" name="Google Shape;272;p14"/>
            <p:cNvSpPr/>
            <p:nvPr/>
          </p:nvSpPr>
          <p:spPr>
            <a:xfrm>
              <a:off x="1" y="756689"/>
              <a:ext cx="7335747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655368" y="599470"/>
              <a:ext cx="6382430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Powierzchnia</a:t>
              </a:r>
              <a:r>
                <a:rPr lang="en-US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wystawiennicza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066" y="0"/>
            <a:ext cx="12235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/>
          <p:nvPr/>
        </p:nvSpPr>
        <p:spPr>
          <a:xfrm>
            <a:off x="0" y="226052"/>
            <a:ext cx="12192000" cy="58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Wizualizacja powierzchni wystawienniczej</a:t>
            </a:r>
            <a:endParaRPr sz="3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70" y="6133149"/>
            <a:ext cx="1487161" cy="31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11;p3">
            <a:extLst>
              <a:ext uri="{FF2B5EF4-FFF2-40B4-BE49-F238E27FC236}">
                <a16:creationId xmlns:a16="http://schemas.microsoft.com/office/drawing/2014/main" id="{F8E05BF5-363A-4667-B923-787BAD705A20}"/>
              </a:ext>
            </a:extLst>
          </p:cNvPr>
          <p:cNvSpPr/>
          <p:nvPr/>
        </p:nvSpPr>
        <p:spPr>
          <a:xfrm>
            <a:off x="0" y="0"/>
            <a:ext cx="6786465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E83010DF-1B0C-422E-880A-A3C70C87B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47" y="1"/>
            <a:ext cx="5879287" cy="6058678"/>
          </a:xfrm>
          <a:prstGeom prst="rect">
            <a:avLst/>
          </a:prstGeom>
        </p:spPr>
      </p:pic>
      <p:sp>
        <p:nvSpPr>
          <p:cNvPr id="288" name="Google Shape;288;p16"/>
          <p:cNvSpPr txBox="1"/>
          <p:nvPr/>
        </p:nvSpPr>
        <p:spPr>
          <a:xfrm>
            <a:off x="7078000" y="704817"/>
            <a:ext cx="4691012" cy="57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Wykłady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światowej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sławy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naukowców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ramach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Interdyscyplinarnego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Seminarium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Naukowego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- m. in. prof.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Klausa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von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Klitzinga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laureata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Nagrody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Nobla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50.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rocznic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„Marca 68”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wizyt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Premiera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RP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44.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Zjazd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Fizyków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Polskich</a:t>
            </a: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Kadry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Przyszłości</a:t>
            </a:r>
            <a:endParaRPr lang="pl-PL"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1" indent="-285750">
              <a:spcBef>
                <a:spcPts val="600"/>
              </a:spcBef>
              <a:buClr>
                <a:srgbClr val="004A94"/>
              </a:buClr>
              <a:buSzPts val="1200"/>
              <a:buFont typeface="Arial"/>
              <a:buChar char="•"/>
            </a:pPr>
            <a:r>
              <a:rPr lang="pl-PL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Konferencja Rektorów </a:t>
            </a:r>
            <a:r>
              <a:rPr lang="pl-PL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Akadamickich</a:t>
            </a:r>
            <a:r>
              <a:rPr lang="pl-PL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Szkół Polskich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Narodowy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Nauki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#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ZdalnaPWr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Dni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Klimatu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PWr</a:t>
            </a: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Forum 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obilne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miasto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wyzwanie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przyszłości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Europejski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Technologiczny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KONAR Robotic Arena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IT Academic Day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Wrocławski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Salon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Maturzystów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Perspektywy</a:t>
            </a: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Interna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kardiologii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cykl</a:t>
            </a:r>
            <a:r>
              <a:rPr lang="pl-PL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konferencji</a:t>
            </a:r>
            <a:r>
              <a:rPr lang="en-US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kardiologicznych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EUROFI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Financial Forum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Konstrukcje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Metalowe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Internetowa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Rewolucja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Międzynarodowy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</a:t>
            </a:r>
            <a:r>
              <a:rPr lang="pl-PL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Farmaceutyczny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XX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Zjazd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Termodynamików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European University Association Autumn Conference</a:t>
            </a:r>
            <a:endParaRPr dirty="0">
              <a:solidFill>
                <a:srgbClr val="004A94"/>
              </a:solidFill>
            </a:endParaRPr>
          </a:p>
        </p:txBody>
      </p:sp>
      <p:grpSp>
        <p:nvGrpSpPr>
          <p:cNvPr id="10" name="Google Shape;268;p14">
            <a:extLst>
              <a:ext uri="{FF2B5EF4-FFF2-40B4-BE49-F238E27FC236}">
                <a16:creationId xmlns:a16="http://schemas.microsoft.com/office/drawing/2014/main" id="{2BA737A8-CB64-4F3D-8169-0C3E02E116BB}"/>
              </a:ext>
            </a:extLst>
          </p:cNvPr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1" name="Google Shape;269;p14">
              <a:extLst>
                <a:ext uri="{FF2B5EF4-FFF2-40B4-BE49-F238E27FC236}">
                  <a16:creationId xmlns:a16="http://schemas.microsoft.com/office/drawing/2014/main" id="{BEAF3677-9173-47A0-ACBD-66C5EA16E9C9}"/>
                </a:ext>
              </a:extLst>
            </p:cNvPr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2" name="Google Shape;270;p14">
              <a:extLst>
                <a:ext uri="{FF2B5EF4-FFF2-40B4-BE49-F238E27FC236}">
                  <a16:creationId xmlns:a16="http://schemas.microsoft.com/office/drawing/2014/main" id="{7260C3BB-18B8-4153-9780-E9827C1D71C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271;p14">
            <a:extLst>
              <a:ext uri="{FF2B5EF4-FFF2-40B4-BE49-F238E27FC236}">
                <a16:creationId xmlns:a16="http://schemas.microsoft.com/office/drawing/2014/main" id="{7E81BDF8-B86C-4CBF-834B-A28E649E2455}"/>
              </a:ext>
            </a:extLst>
          </p:cNvPr>
          <p:cNvGrpSpPr/>
          <p:nvPr/>
        </p:nvGrpSpPr>
        <p:grpSpPr>
          <a:xfrm>
            <a:off x="2" y="643010"/>
            <a:ext cx="3885428" cy="775597"/>
            <a:chOff x="2" y="643010"/>
            <a:chExt cx="3885428" cy="775597"/>
          </a:xfrm>
        </p:grpSpPr>
        <p:sp>
          <p:nvSpPr>
            <p:cNvPr id="14" name="Google Shape;272;p14">
              <a:extLst>
                <a:ext uri="{FF2B5EF4-FFF2-40B4-BE49-F238E27FC236}">
                  <a16:creationId xmlns:a16="http://schemas.microsoft.com/office/drawing/2014/main" id="{B4C2D722-32DF-4BEE-B465-6D6A52D50318}"/>
                </a:ext>
              </a:extLst>
            </p:cNvPr>
            <p:cNvSpPr/>
            <p:nvPr/>
          </p:nvSpPr>
          <p:spPr>
            <a:xfrm>
              <a:off x="2" y="756689"/>
              <a:ext cx="3813108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73;p14">
              <a:extLst>
                <a:ext uri="{FF2B5EF4-FFF2-40B4-BE49-F238E27FC236}">
                  <a16:creationId xmlns:a16="http://schemas.microsoft.com/office/drawing/2014/main" id="{E2ECE5A6-AA73-4CC4-AABC-291EDA922759}"/>
                </a:ext>
              </a:extLst>
            </p:cNvPr>
            <p:cNvSpPr txBox="1"/>
            <p:nvPr/>
          </p:nvSpPr>
          <p:spPr>
            <a:xfrm>
              <a:off x="655368" y="643010"/>
              <a:ext cx="3230062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lvl="0">
                <a:lnSpc>
                  <a:spcPct val="168000"/>
                </a:lnSpc>
              </a:pPr>
              <a:r>
                <a:rPr lang="pl-PL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Nasze realizacje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11;p3">
            <a:extLst>
              <a:ext uri="{FF2B5EF4-FFF2-40B4-BE49-F238E27FC236}">
                <a16:creationId xmlns:a16="http://schemas.microsoft.com/office/drawing/2014/main" id="{F6B07F48-652A-41C7-8681-A179417F0E15}"/>
              </a:ext>
            </a:extLst>
          </p:cNvPr>
          <p:cNvSpPr/>
          <p:nvPr/>
        </p:nvSpPr>
        <p:spPr>
          <a:xfrm>
            <a:off x="0" y="0"/>
            <a:ext cx="6786465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7125454" y="756689"/>
            <a:ext cx="4208128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NOKIA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Hewlett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Packard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KGHM Cuprum 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p. z o. o. - Centrum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Badawczo-Rozwojowe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Komisja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Europejska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Danfoss Poland 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p.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o.o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Dolnośląska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Izba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Aptekarska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we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Wrocławiu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Urząd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Patentowy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Rzeczypospolitej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Polskiej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European University Association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Konferencja Rektoró</a:t>
            </a:r>
            <a:r>
              <a:rPr lang="pl-PL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pl-PL" sz="12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Akadamickich</a:t>
            </a:r>
            <a:r>
              <a:rPr lang="pl-PL" sz="12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Szkół Polskich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Batumi Conference &amp; Event Agency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Urząd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Miejski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Wrocławia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Dolnośląska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Okręgowa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Izba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Inżynierów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Budownictwa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Okręgowa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Izba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Radców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Prawnych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Bank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Gospodarstwa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Krajowego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Uniwersytet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Medyczny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we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Wrocławiu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Bonnier Business (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p.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o.o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MIP Pharma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Polska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p.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o.o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International Association of Teachers of English as a Foreign Language in Poland</a:t>
            </a:r>
            <a:endParaRPr dirty="0">
              <a:solidFill>
                <a:srgbClr val="004A94"/>
              </a:solidFill>
            </a:endParaRPr>
          </a:p>
          <a:p>
            <a:pPr marL="2857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Instytucje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rządowe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4A3990-C247-4234-B261-2F0DC639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47" y="0"/>
            <a:ext cx="5917173" cy="6058678"/>
          </a:xfrm>
          <a:prstGeom prst="rect">
            <a:avLst/>
          </a:prstGeom>
        </p:spPr>
      </p:pic>
      <p:grpSp>
        <p:nvGrpSpPr>
          <p:cNvPr id="12" name="Google Shape;268;p14">
            <a:extLst>
              <a:ext uri="{FF2B5EF4-FFF2-40B4-BE49-F238E27FC236}">
                <a16:creationId xmlns:a16="http://schemas.microsoft.com/office/drawing/2014/main" id="{F253CBDA-F505-4679-A33A-241290A73950}"/>
              </a:ext>
            </a:extLst>
          </p:cNvPr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3" name="Google Shape;269;p14">
              <a:extLst>
                <a:ext uri="{FF2B5EF4-FFF2-40B4-BE49-F238E27FC236}">
                  <a16:creationId xmlns:a16="http://schemas.microsoft.com/office/drawing/2014/main" id="{9740DF08-3CBE-4274-974A-23E3053CD7CF}"/>
                </a:ext>
              </a:extLst>
            </p:cNvPr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4" name="Google Shape;270;p14">
              <a:extLst>
                <a:ext uri="{FF2B5EF4-FFF2-40B4-BE49-F238E27FC236}">
                  <a16:creationId xmlns:a16="http://schemas.microsoft.com/office/drawing/2014/main" id="{2B810399-B2CF-44BA-9500-229442DB665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271;p14">
            <a:extLst>
              <a:ext uri="{FF2B5EF4-FFF2-40B4-BE49-F238E27FC236}">
                <a16:creationId xmlns:a16="http://schemas.microsoft.com/office/drawing/2014/main" id="{36153D27-9F50-413E-B0C2-A2D3F3561B3A}"/>
              </a:ext>
            </a:extLst>
          </p:cNvPr>
          <p:cNvGrpSpPr/>
          <p:nvPr/>
        </p:nvGrpSpPr>
        <p:grpSpPr>
          <a:xfrm>
            <a:off x="2" y="643010"/>
            <a:ext cx="3271934" cy="775597"/>
            <a:chOff x="2" y="643010"/>
            <a:chExt cx="3271934" cy="775597"/>
          </a:xfrm>
        </p:grpSpPr>
        <p:sp>
          <p:nvSpPr>
            <p:cNvPr id="16" name="Google Shape;272;p14">
              <a:extLst>
                <a:ext uri="{FF2B5EF4-FFF2-40B4-BE49-F238E27FC236}">
                  <a16:creationId xmlns:a16="http://schemas.microsoft.com/office/drawing/2014/main" id="{DCA15E19-CB0E-4FD4-BA27-05CC46664FA1}"/>
                </a:ext>
              </a:extLst>
            </p:cNvPr>
            <p:cNvSpPr/>
            <p:nvPr/>
          </p:nvSpPr>
          <p:spPr>
            <a:xfrm>
              <a:off x="2" y="756689"/>
              <a:ext cx="3271934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73;p14">
              <a:extLst>
                <a:ext uri="{FF2B5EF4-FFF2-40B4-BE49-F238E27FC236}">
                  <a16:creationId xmlns:a16="http://schemas.microsoft.com/office/drawing/2014/main" id="{44B680DD-912C-4553-86B5-DF2CF0CBEA8E}"/>
                </a:ext>
              </a:extLst>
            </p:cNvPr>
            <p:cNvSpPr txBox="1"/>
            <p:nvPr/>
          </p:nvSpPr>
          <p:spPr>
            <a:xfrm>
              <a:off x="655368" y="643010"/>
              <a:ext cx="2262003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Zaufali nam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0" y="5246"/>
            <a:ext cx="12192000" cy="6852754"/>
          </a:xfrm>
          <a:custGeom>
            <a:avLst/>
            <a:gdLst/>
            <a:ahLst/>
            <a:cxnLst/>
            <a:rect l="l" t="t" r="r" b="b"/>
            <a:pathLst>
              <a:path w="3096007" h="1398105" extrusionOk="0">
                <a:moveTo>
                  <a:pt x="0" y="0"/>
                </a:moveTo>
                <a:lnTo>
                  <a:pt x="3096007" y="0"/>
                </a:lnTo>
                <a:lnTo>
                  <a:pt x="3096007" y="1398105"/>
                </a:lnTo>
                <a:lnTo>
                  <a:pt x="0" y="1398105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pic>
        <p:nvPicPr>
          <p:cNvPr id="310" name="Google Shape;310;p18"/>
          <p:cNvPicPr preferRelativeResize="0"/>
          <p:nvPr/>
        </p:nvPicPr>
        <p:blipFill rotWithShape="1">
          <a:blip r:embed="rId3">
            <a:alphaModFix amt="19999"/>
          </a:blip>
          <a:srcRect/>
          <a:stretch/>
        </p:blipFill>
        <p:spPr>
          <a:xfrm>
            <a:off x="0" y="0"/>
            <a:ext cx="12145616" cy="685275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5681490" y="581513"/>
            <a:ext cx="5999722" cy="543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Biuro Konferencji i Wydarzeń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Politechniki Wrocławskiej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budynek D-20, pok. 116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ul. Janiszewskiego 8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50-372 Wrocław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tel. +48 71 320 45 33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+48 71 320 45 72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+48 71 320 44 79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+48 71 320 43 78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+48 71 320 41 92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e-mail: konferencje@pwr.edu.pl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konferencje.pwr.edu.pl</a:t>
            </a:r>
            <a:endParaRPr/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49" y="3936999"/>
            <a:ext cx="1651394" cy="23916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>
            <a:off x="490361" y="465295"/>
            <a:ext cx="4274496" cy="95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Kontakt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5126048" y="5246"/>
            <a:ext cx="45719" cy="6852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075521" y="522138"/>
            <a:ext cx="40959" cy="5813725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07" y="5902397"/>
            <a:ext cx="1358220" cy="2904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65937" y="488828"/>
            <a:ext cx="47436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665937" y="2356132"/>
            <a:ext cx="44217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3 _____________ O </a:t>
            </a:r>
            <a:r>
              <a:rPr lang="en-US" sz="20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endParaRPr sz="20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_____________ </a:t>
            </a:r>
            <a:r>
              <a:rPr lang="en-US" sz="20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Centrum </a:t>
            </a:r>
            <a:r>
              <a:rPr lang="en-US" sz="20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Kongresowe</a:t>
            </a: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16 _____________ </a:t>
            </a:r>
            <a:r>
              <a:rPr lang="en-US" sz="20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Realizacje</a:t>
            </a:r>
            <a:endParaRPr sz="20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l-PL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_____________ </a:t>
            </a:r>
            <a:r>
              <a:rPr lang="en-US" sz="20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Partnerzy</a:t>
            </a:r>
            <a:endParaRPr sz="20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l-PL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0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_____________ </a:t>
            </a:r>
            <a:r>
              <a:rPr lang="en-US" sz="20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Kontakt</a:t>
            </a:r>
            <a:endParaRPr sz="20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7469" y="450171"/>
            <a:ext cx="2617791" cy="171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7469" y="2499011"/>
            <a:ext cx="2617791" cy="174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7469" y="4614687"/>
            <a:ext cx="2617791" cy="164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5599949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45" y="586759"/>
            <a:ext cx="4550998" cy="57503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3"/>
          <p:cNvGrpSpPr/>
          <p:nvPr/>
        </p:nvGrpSpPr>
        <p:grpSpPr>
          <a:xfrm>
            <a:off x="5949702" y="1941626"/>
            <a:ext cx="5308425" cy="4418391"/>
            <a:chOff x="-154062" y="0"/>
            <a:chExt cx="10399502" cy="8655877"/>
          </a:xfrm>
        </p:grpSpPr>
        <p:sp>
          <p:nvSpPr>
            <p:cNvPr id="114" name="Google Shape;114;p3"/>
            <p:cNvSpPr txBox="1"/>
            <p:nvPr/>
          </p:nvSpPr>
          <p:spPr>
            <a:xfrm>
              <a:off x="-154060" y="0"/>
              <a:ext cx="10399500" cy="3914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7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Biuro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Konferencji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 i="0" u="none" strike="noStrike" cap="none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Wydarzeń</a:t>
              </a:r>
              <a:r>
                <a:rPr lang="en-US" sz="2600" b="1" i="0" u="none" strike="noStrike" cap="none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600" b="1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spcBef>
                  <a:spcPts val="600"/>
                </a:spcBef>
              </a:pPr>
              <a:r>
                <a:rPr lang="pl-PL" sz="16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zajmuje się organizacją, obsługą techniczną i logistyczną konferencji oraz różnego rodzaju wydarzeń: uroczystości, koncertów, bankietów, akcji promocyjnych. </a:t>
              </a:r>
              <a:br>
                <a:rPr lang="pl-PL" sz="16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Dysponujemy przestrzenią Centrum Kongresowego Politechniki Wrocławskiej, które jest jednym z największych tego typu obiektów we Wrocławiu.</a:t>
              </a: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-154062" y="4254330"/>
              <a:ext cx="10245301" cy="4401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Naszym</a:t>
              </a:r>
              <a:r>
                <a:rPr lang="en-US" sz="1600" b="1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klientom</a:t>
              </a:r>
              <a:r>
                <a:rPr lang="en-US" sz="1600" b="1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możemy</a:t>
              </a:r>
              <a:r>
                <a:rPr lang="en-US" sz="1600" b="1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zaoferować</a:t>
              </a:r>
              <a:r>
                <a:rPr lang="en-US" sz="1600" b="1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dirty="0"/>
            </a:p>
            <a:p>
              <a:pPr marL="388620" lvl="1" indent="-194310">
                <a:spcBef>
                  <a:spcPts val="1200"/>
                </a:spcBef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tworzenie stron internetowych konferencji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oprawę graficzną konferencji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organizację konferencji zdalnych i hybrydowych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aranżację sesji plakatowych, wystaw i prezentacji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obsługę systemu do tłumaczeń symultanicznych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rezerwację hoteli (negocjowanie korzystnych cen)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rejestrację uczestników konferencji, tworzenie baz danych i adresowych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organizację wycieczek fakultatywnych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organizację i obsługę recepcji</a:t>
              </a:r>
            </a:p>
            <a:p>
              <a:pPr marL="388620" lvl="1" indent="-194310">
                <a:buClr>
                  <a:srgbClr val="004A94"/>
                </a:buClr>
                <a:buSzPts val="1200"/>
                <a:buFont typeface="Arial"/>
                <a:buChar char="•"/>
              </a:pPr>
              <a:r>
                <a:rPr lang="pl-PL" sz="1200" dirty="0">
                  <a:solidFill>
                    <a:srgbClr val="004A94"/>
                  </a:solidFill>
                  <a:latin typeface="Calibri"/>
                  <a:ea typeface="Calibri"/>
                  <a:cs typeface="Calibri"/>
                  <a:sym typeface="Calibri"/>
                </a:rPr>
                <a:t>rejestrację audio-video konferencji</a:t>
              </a:r>
              <a:endParaRPr dirty="0"/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17" name="Google Shape;117;p3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18" name="Google Shape;11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3"/>
          <p:cNvSpPr/>
          <p:nvPr/>
        </p:nvSpPr>
        <p:spPr>
          <a:xfrm>
            <a:off x="5327373" y="588479"/>
            <a:ext cx="6373141" cy="911838"/>
          </a:xfrm>
          <a:custGeom>
            <a:avLst/>
            <a:gdLst/>
            <a:ahLst/>
            <a:cxnLst/>
            <a:rect l="l" t="t" r="r" b="b"/>
            <a:pathLst>
              <a:path w="3269914" h="488747" extrusionOk="0">
                <a:moveTo>
                  <a:pt x="0" y="0"/>
                </a:moveTo>
                <a:lnTo>
                  <a:pt x="3269914" y="0"/>
                </a:lnTo>
                <a:lnTo>
                  <a:pt x="3269914" y="488747"/>
                </a:lnTo>
                <a:lnTo>
                  <a:pt x="0" y="488747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5917022" y="381426"/>
            <a:ext cx="54476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lnSpc>
                <a:spcPct val="156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5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endParaRPr sz="5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5505457" y="0"/>
            <a:ext cx="6686543" cy="6858000"/>
          </a:xfrm>
          <a:prstGeom prst="rect">
            <a:avLst/>
          </a:prstGeom>
          <a:solidFill>
            <a:srgbClr val="004A94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t="2348" b="4098"/>
          <a:stretch/>
        </p:blipFill>
        <p:spPr>
          <a:xfrm>
            <a:off x="538117" y="579105"/>
            <a:ext cx="4712564" cy="300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l="6857"/>
          <a:stretch/>
        </p:blipFill>
        <p:spPr>
          <a:xfrm>
            <a:off x="5692925" y="2474108"/>
            <a:ext cx="6007589" cy="380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5692925" y="460894"/>
            <a:ext cx="6144835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pl-PL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Centrum znajduje się na terenie kampusu głównego Politechniki Wrocławskiej, </a:t>
            </a:r>
            <a:br>
              <a:rPr lang="pl-PL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 sąsiedztwie ważnego węzła komunikacyjnego, Placu Grunwaldzkiego. </a:t>
            </a:r>
            <a:br>
              <a:rPr lang="pl-PL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Bezpośrednie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połączenie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komunikacyjne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historycznym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centrum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Wrocławia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bliskość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licznych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hoteli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zróżnicowanym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standardzie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(m.in. The Bridge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Radisson Blu, DoubleTree by Hilton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Tumski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Mercure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Centrum),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dworca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kolejowego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l-PL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autobusowego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pasaży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handlowych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czyni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idealnym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miejscem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organizację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kongresów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konferencji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naukowo-technicznych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walnych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zgromadzeń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eventów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firmowych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szkoleń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paneli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dyskusyjnych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imprez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promocyjnych</a:t>
            </a:r>
            <a:r>
              <a:rPr lang="en-US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l-PL" sz="13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lnSpc>
                <a:spcPts val="1800"/>
              </a:lnSpc>
            </a:pPr>
            <a:endParaRPr sz="1300" dirty="0"/>
          </a:p>
        </p:txBody>
      </p:sp>
      <p:sp>
        <p:nvSpPr>
          <p:cNvPr id="129" name="Google Shape;129;p4"/>
          <p:cNvSpPr txBox="1"/>
          <p:nvPr/>
        </p:nvSpPr>
        <p:spPr>
          <a:xfrm>
            <a:off x="538117" y="4501682"/>
            <a:ext cx="4712565" cy="128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pl-PL" sz="15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Centrum Kongresowe Politechniki Wrocławskiej </a:t>
            </a:r>
            <a:br>
              <a:rPr lang="pl-PL" sz="15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5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jest doskonałym miejscem na organizację wydarzeń </a:t>
            </a:r>
            <a:br>
              <a:rPr lang="pl-PL" sz="15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5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 zróżnicowanym charakterze: kongresów, konferencji, sympozjów, eventów firmowych i promocyjnych, </a:t>
            </a:r>
            <a:br>
              <a:rPr lang="pl-PL" sz="15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500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szkoleń czy paneli dyskusyjnych.</a:t>
            </a:r>
          </a:p>
        </p:txBody>
      </p:sp>
      <p:grpSp>
        <p:nvGrpSpPr>
          <p:cNvPr id="130" name="Google Shape;130;p4"/>
          <p:cNvGrpSpPr/>
          <p:nvPr/>
        </p:nvGrpSpPr>
        <p:grpSpPr>
          <a:xfrm>
            <a:off x="0" y="3579484"/>
            <a:ext cx="5250681" cy="790564"/>
            <a:chOff x="1" y="572463"/>
            <a:chExt cx="5250681" cy="790564"/>
          </a:xfrm>
        </p:grpSpPr>
        <p:sp>
          <p:nvSpPr>
            <p:cNvPr id="131" name="Google Shape;131;p4"/>
            <p:cNvSpPr/>
            <p:nvPr/>
          </p:nvSpPr>
          <p:spPr>
            <a:xfrm>
              <a:off x="1" y="756689"/>
              <a:ext cx="5250681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538118" y="572463"/>
              <a:ext cx="3729000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Centrum </a:t>
              </a: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Kongresowe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3" name="Google Shape;133;p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07" y="6105597"/>
            <a:ext cx="1358220" cy="29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7048500" y="0"/>
            <a:ext cx="5143500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25416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5"/>
          <p:cNvGrpSpPr/>
          <p:nvPr/>
        </p:nvGrpSpPr>
        <p:grpSpPr>
          <a:xfrm>
            <a:off x="1" y="605690"/>
            <a:ext cx="2997199" cy="775597"/>
            <a:chOff x="1" y="605690"/>
            <a:chExt cx="2997199" cy="775597"/>
          </a:xfrm>
        </p:grpSpPr>
        <p:sp>
          <p:nvSpPr>
            <p:cNvPr id="141" name="Google Shape;141;p5"/>
            <p:cNvSpPr/>
            <p:nvPr/>
          </p:nvSpPr>
          <p:spPr>
            <a:xfrm>
              <a:off x="1" y="756689"/>
              <a:ext cx="2997199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655368" y="605690"/>
              <a:ext cx="2341832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Położenie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5"/>
          <p:cNvSpPr/>
          <p:nvPr/>
        </p:nvSpPr>
        <p:spPr>
          <a:xfrm>
            <a:off x="7239387" y="-1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7663372" y="729411"/>
            <a:ext cx="4150362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Centrum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usytuowane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jest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bezpośrednio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przy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Placu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Grunwaldzkim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ważnym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handlowo-gastronomicznym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punkcie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Wrocławia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jak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również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71450" marR="0" lvl="1" indent="-171450" algn="l" rtl="0"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piechotą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Ostrowa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Tumskiego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najstarszej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części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Wrocławia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piechotą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Rynku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wizytówki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Wrocławia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największym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Polsce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Ratuszem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piechotą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Parku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Juliusza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Słowackiego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gdzie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znajduje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słynna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Panorama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Racławicka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piechotą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Muzeum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Narodowego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z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bogatymi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zbiorami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m.in.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gotyckiej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sztuki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śląskiej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za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zaś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bulwar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świetnym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widokiem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Odrę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Ostrów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Tumski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zabytkowe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budynki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Uniwersytetu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Wrocławskiego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piechotą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Ogrodu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Zoologicznego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pierwszego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Polsce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Afrykarium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kolei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linowej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Polinka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dzięki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której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dotrzeć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można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 Centrum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Wiedzy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Wodzie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„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Hydropolis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piechotą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Narodowego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Forum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Muzyki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jednego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największych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najnowocześniejszych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obiektów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koncertowych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Polsce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3,2 km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Dworca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Głównego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kolejowego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autobusowego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 km od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Portu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Lotniczego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46" name="Google Shape;146;p5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47" name="Google Shape;147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7285106" y="0"/>
            <a:ext cx="4906894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723877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6"/>
          <p:cNvGrpSpPr/>
          <p:nvPr/>
        </p:nvGrpSpPr>
        <p:grpSpPr>
          <a:xfrm>
            <a:off x="1" y="605690"/>
            <a:ext cx="2997199" cy="775597"/>
            <a:chOff x="1" y="605690"/>
            <a:chExt cx="2997199" cy="775597"/>
          </a:xfrm>
        </p:grpSpPr>
        <p:sp>
          <p:nvSpPr>
            <p:cNvPr id="155" name="Google Shape;155;p6"/>
            <p:cNvSpPr/>
            <p:nvPr/>
          </p:nvSpPr>
          <p:spPr>
            <a:xfrm>
              <a:off x="1" y="756689"/>
              <a:ext cx="2997199" cy="606338"/>
            </a:xfrm>
            <a:custGeom>
              <a:avLst/>
              <a:gdLst/>
              <a:ahLst/>
              <a:cxnLst/>
              <a:rect l="l" t="t" r="r" b="b"/>
              <a:pathLst>
                <a:path w="3269914" h="488747" extrusionOk="0">
                  <a:moveTo>
                    <a:pt x="0" y="0"/>
                  </a:moveTo>
                  <a:lnTo>
                    <a:pt x="3269914" y="0"/>
                  </a:lnTo>
                  <a:lnTo>
                    <a:pt x="3269914" y="488747"/>
                  </a:lnTo>
                  <a:lnTo>
                    <a:pt x="0" y="488747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655368" y="605690"/>
              <a:ext cx="2341832" cy="7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6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Oferta</a:t>
              </a:r>
              <a:endParaRPr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6"/>
          <p:cNvSpPr/>
          <p:nvPr/>
        </p:nvSpPr>
        <p:spPr>
          <a:xfrm>
            <a:off x="7239387" y="-1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7663372" y="729411"/>
            <a:ext cx="4150362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Centrum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Politechniki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Wrocławskiej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dysponuje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pełni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wyposażoną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multimedialnie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l-PL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Salą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Kongresową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powierzchni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ponad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700 m²,</a:t>
            </a:r>
            <a:b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jedną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największych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spośród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tego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typu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dostępnych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we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Wrocławiu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1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Wyposażenie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71450" lvl="1" indent="-171450">
              <a:spcBef>
                <a:spcPts val="600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do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tłumaczeń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symultanicznych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w 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tym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specjalistyczne</a:t>
            </a:r>
            <a:r>
              <a:rPr lang="en-US" sz="12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kabiny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projektory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multimedialne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ekrany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dostęp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przewodowego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Internetu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Wi-Fi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mikrofony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stacjonarne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statywy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mikrofonów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mikrofony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bezprzewodowe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mikroporty</a:t>
            </a: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kamer</a:t>
            </a:r>
            <a:r>
              <a:rPr lang="pl-PL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ami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prezenter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zdalnego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przerzucania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slajdów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wskaźnik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laserow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laptop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zmiennego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oświetlenia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1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Oferujemy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także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możliwość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rejestracji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dźwiękowej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konferencji</a:t>
            </a:r>
            <a:r>
              <a:rPr lang="en-US" sz="1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60" name="Google Shape;160;p6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62" name="Google Shape;162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7048500" y="0"/>
            <a:ext cx="5143500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7270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0" y="756689"/>
            <a:ext cx="4093435" cy="606338"/>
          </a:xfrm>
          <a:custGeom>
            <a:avLst/>
            <a:gdLst/>
            <a:ahLst/>
            <a:cxnLst/>
            <a:rect l="l" t="t" r="r" b="b"/>
            <a:pathLst>
              <a:path w="3269914" h="488747" extrusionOk="0">
                <a:moveTo>
                  <a:pt x="0" y="0"/>
                </a:moveTo>
                <a:lnTo>
                  <a:pt x="3269914" y="0"/>
                </a:lnTo>
                <a:lnTo>
                  <a:pt x="3269914" y="488747"/>
                </a:lnTo>
                <a:lnTo>
                  <a:pt x="0" y="488747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790428" y="586439"/>
            <a:ext cx="2824443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Kongresowa</a:t>
            </a:r>
            <a:endParaRPr sz="3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7239387" y="-1"/>
            <a:ext cx="45719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7663372" y="729411"/>
            <a:ext cx="4150362" cy="324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Kongresowa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(10ABCD)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składa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się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trzech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konferencyjnych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liczących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łącznie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620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Salę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Kongresową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podzielić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można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moduły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l-PL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układzie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kinowym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w </a:t>
            </a:r>
            <a:r>
              <a:rPr lang="pl-PL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cztery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następując</a:t>
            </a:r>
            <a:r>
              <a:rPr lang="pl-PL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spos</a:t>
            </a:r>
            <a:r>
              <a:rPr lang="pl-PL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oby</a:t>
            </a:r>
            <a:r>
              <a:rPr lang="en-US" sz="1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620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10ABCD)</a:t>
            </a:r>
            <a:endParaRPr dirty="0"/>
          </a:p>
          <a:p>
            <a:pPr marL="171450" lvl="2" indent="-171450">
              <a:spcBef>
                <a:spcPts val="600"/>
              </a:spcBef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dwie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sale po 160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każda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10B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10D)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320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BD)</a:t>
            </a:r>
            <a:endParaRPr dirty="0"/>
          </a:p>
          <a:p>
            <a:pPr marL="17145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300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AC)</a:t>
            </a:r>
            <a:endParaRPr dirty="0"/>
          </a:p>
          <a:p>
            <a:pPr marL="171450" marR="0" lvl="1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1" indent="-952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Podział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ten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pozwala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organizować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wyodrębnione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sesje</a:t>
            </a:r>
            <a:b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panele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dyskusyjne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74" name="Google Shape;174;p7"/>
          <p:cNvGrpSpPr/>
          <p:nvPr/>
        </p:nvGrpSpPr>
        <p:grpSpPr>
          <a:xfrm>
            <a:off x="0" y="5730790"/>
            <a:ext cx="2569854" cy="606338"/>
            <a:chOff x="0" y="5730790"/>
            <a:chExt cx="2569854" cy="606338"/>
          </a:xfrm>
        </p:grpSpPr>
        <p:sp>
          <p:nvSpPr>
            <p:cNvPr id="175" name="Google Shape;175;p7"/>
            <p:cNvSpPr/>
            <p:nvPr/>
          </p:nvSpPr>
          <p:spPr>
            <a:xfrm>
              <a:off x="0" y="5730790"/>
              <a:ext cx="2569854" cy="606338"/>
            </a:xfrm>
            <a:custGeom>
              <a:avLst/>
              <a:gdLst/>
              <a:ahLst/>
              <a:cxnLst/>
              <a:rect l="l" t="t" r="r" b="b"/>
              <a:pathLst>
                <a:path w="1160235" h="324998" extrusionOk="0">
                  <a:moveTo>
                    <a:pt x="0" y="0"/>
                  </a:moveTo>
                  <a:lnTo>
                    <a:pt x="1160235" y="0"/>
                  </a:lnTo>
                  <a:lnTo>
                    <a:pt x="1160235" y="324998"/>
                  </a:lnTo>
                  <a:lnTo>
                    <a:pt x="0" y="324998"/>
                  </a:lnTo>
                  <a:close/>
                </a:path>
              </a:pathLst>
            </a:custGeom>
            <a:solidFill>
              <a:srgbClr val="004A94"/>
            </a:solidFill>
            <a:ln>
              <a:noFill/>
            </a:ln>
          </p:spPr>
        </p:sp>
        <p:pic>
          <p:nvPicPr>
            <p:cNvPr id="176" name="Google Shape;17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347" y="5874968"/>
              <a:ext cx="1487161" cy="31798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9597" y="0"/>
            <a:ext cx="6582403" cy="614959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429000"/>
            <a:ext cx="4260139" cy="26341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685799" y="1665080"/>
            <a:ext cx="4352393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</a:t>
            </a:r>
            <a:r>
              <a:rPr lang="en-US" sz="1200" b="1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wyposażona</a:t>
            </a: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jest w:</a:t>
            </a:r>
            <a:endParaRPr dirty="0"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ekrany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projektory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mikroporty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mównicę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mikrofonami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stacjonarnymi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stół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prezydialny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+ 2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stoły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Internet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189" name="Google Shape;189;p8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10ABCD: 620 miejsc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Powierzchnia: 700 m²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5669668" y="0"/>
            <a:ext cx="6522332" cy="6858000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 rot="5400000">
            <a:off x="3155125" y="3680266"/>
            <a:ext cx="45217" cy="4983868"/>
          </a:xfrm>
          <a:prstGeom prst="rect">
            <a:avLst/>
          </a:prstGeom>
          <a:solidFill>
            <a:srgbClr val="004A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 rot="5400000">
            <a:off x="8908225" y="2911034"/>
            <a:ext cx="45217" cy="6522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685799" y="1665080"/>
            <a:ext cx="4352393" cy="173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Sala </a:t>
            </a:r>
            <a:r>
              <a:rPr lang="en-US" sz="1200" b="1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wyposażona</a:t>
            </a:r>
            <a:r>
              <a:rPr lang="en-US" sz="1200" b="1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jest w:</a:t>
            </a:r>
            <a:endParaRPr dirty="0"/>
          </a:p>
          <a:p>
            <a:pPr marL="345439" marR="0" lvl="1" indent="-172719" algn="l" rtl="0">
              <a:spcBef>
                <a:spcPts val="60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ekran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projektor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wizualizer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mikroporty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mównicę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mikrofonami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stacjonarnymi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stół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prezydialny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+ 2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stoły</a:t>
            </a:r>
            <a:endParaRPr sz="1200" b="0" i="0" u="none" strike="noStrike" cap="none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5439" marR="0" lvl="1" indent="-172719" algn="l" rtl="0">
              <a:spcBef>
                <a:spcPts val="0"/>
              </a:spcBef>
              <a:spcAft>
                <a:spcPts val="0"/>
              </a:spcAft>
              <a:buClr>
                <a:srgbClr val="004A94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Wi-Fi </a:t>
            </a:r>
            <a:r>
              <a:rPr lang="en-US" sz="1200" b="0" i="0" u="none" strike="noStrike" cap="none" dirty="0" err="1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oraz</a:t>
            </a:r>
            <a:r>
              <a:rPr lang="en-US" sz="1200" b="0" i="0" u="none" strike="noStrike" cap="none" dirty="0">
                <a:solidFill>
                  <a:srgbClr val="004A94"/>
                </a:solidFill>
                <a:latin typeface="Calibri"/>
                <a:ea typeface="Calibri"/>
                <a:cs typeface="Calibri"/>
                <a:sym typeface="Calibri"/>
              </a:rPr>
              <a:t> Internet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4A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874" y="6379238"/>
            <a:ext cx="1456717" cy="3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0" y="403808"/>
            <a:ext cx="5499847" cy="1142278"/>
          </a:xfrm>
          <a:custGeom>
            <a:avLst/>
            <a:gdLst/>
            <a:ahLst/>
            <a:cxnLst/>
            <a:rect l="l" t="t" r="r" b="b"/>
            <a:pathLst>
              <a:path w="2788778" h="529208" extrusionOk="0">
                <a:moveTo>
                  <a:pt x="0" y="0"/>
                </a:moveTo>
                <a:lnTo>
                  <a:pt x="2788778" y="0"/>
                </a:lnTo>
                <a:lnTo>
                  <a:pt x="2788778" y="529208"/>
                </a:lnTo>
                <a:lnTo>
                  <a:pt x="0" y="529208"/>
                </a:lnTo>
                <a:close/>
              </a:path>
            </a:pathLst>
          </a:custGeom>
          <a:solidFill>
            <a:srgbClr val="004A94"/>
          </a:solidFill>
          <a:ln>
            <a:noFill/>
          </a:ln>
        </p:spPr>
      </p:sp>
      <p:sp>
        <p:nvSpPr>
          <p:cNvPr id="200" name="Google Shape;200;p9"/>
          <p:cNvSpPr txBox="1"/>
          <p:nvPr/>
        </p:nvSpPr>
        <p:spPr>
          <a:xfrm>
            <a:off x="685800" y="531764"/>
            <a:ext cx="4814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 10AC: 300 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miejsc</a:t>
            </a: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3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owierzchnia</a:t>
            </a:r>
            <a:r>
              <a:rPr 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364,8 m²</a:t>
            </a:r>
            <a:endParaRPr dirty="0"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99" y="3404018"/>
            <a:ext cx="3832414" cy="255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9667" y="0"/>
            <a:ext cx="6522332" cy="6149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1186</Words>
  <Application>Microsoft Office PowerPoint</Application>
  <PresentationFormat>Panoramiczny</PresentationFormat>
  <Paragraphs>187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Aleksander Łukowicz</dc:creator>
  <cp:lastModifiedBy>Jakub Żołnierczyk</cp:lastModifiedBy>
  <cp:revision>38</cp:revision>
  <dcterms:created xsi:type="dcterms:W3CDTF">2022-05-18T06:15:09Z</dcterms:created>
  <dcterms:modified xsi:type="dcterms:W3CDTF">2022-05-20T10:30:42Z</dcterms:modified>
</cp:coreProperties>
</file>